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44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A4A3A4"/>
          </p15:clr>
        </p15:guide>
        <p15:guide id="2" pos="32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28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61638" y="685800"/>
            <a:ext cx="4735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61638" y="685800"/>
            <a:ext cx="4735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55887" y="1094388"/>
            <a:ext cx="9728400" cy="3017100"/>
          </a:xfrm>
          <a:prstGeom prst="rect">
            <a:avLst/>
          </a:prstGeom>
        </p:spPr>
        <p:txBody>
          <a:bodyPr anchorCtr="0" anchor="b" bIns="125200" lIns="125200" spcFirstLastPara="1" rIns="125200" wrap="square" tIns="125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1pPr>
            <a:lvl2pPr lvl="1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2pPr>
            <a:lvl3pPr lvl="2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3pPr>
            <a:lvl4pPr lvl="3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4pPr>
            <a:lvl5pPr lvl="4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5pPr>
            <a:lvl6pPr lvl="5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6pPr>
            <a:lvl7pPr lvl="6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7pPr>
            <a:lvl8pPr lvl="7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8pPr>
            <a:lvl9pPr lvl="8" algn="ctr">
              <a:spcBef>
                <a:spcPts val="0"/>
              </a:spcBef>
              <a:spcAft>
                <a:spcPts val="0"/>
              </a:spcAft>
              <a:buSzPts val="7100"/>
              <a:buNone/>
              <a:defRPr sz="71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55878" y="4165643"/>
            <a:ext cx="9728400" cy="1164900"/>
          </a:xfrm>
          <a:prstGeom prst="rect">
            <a:avLst/>
          </a:prstGeom>
        </p:spPr>
        <p:txBody>
          <a:bodyPr anchorCtr="0" anchor="t" bIns="125200" lIns="125200" spcFirstLastPara="1" rIns="125200" wrap="square" tIns="1252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55878" y="1625801"/>
            <a:ext cx="9728400" cy="2886000"/>
          </a:xfrm>
          <a:prstGeom prst="rect">
            <a:avLst/>
          </a:prstGeom>
        </p:spPr>
        <p:txBody>
          <a:bodyPr anchorCtr="0" anchor="b" bIns="125200" lIns="125200" spcFirstLastPara="1" rIns="125200" wrap="square" tIns="125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55878" y="4633192"/>
            <a:ext cx="9728400" cy="1911900"/>
          </a:xfrm>
          <a:prstGeom prst="rect">
            <a:avLst/>
          </a:prstGeom>
        </p:spPr>
        <p:txBody>
          <a:bodyPr anchorCtr="0" anchor="t" bIns="125200" lIns="125200" spcFirstLastPara="1" rIns="125200" wrap="square" tIns="125200">
            <a:noAutofit/>
          </a:bodyPr>
          <a:lstStyle>
            <a:lvl1pPr indent="-387350" lvl="0" marL="457200" algn="ctr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indent="-349250" lvl="1" marL="914400" algn="ctr">
              <a:spcBef>
                <a:spcPts val="22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algn="ctr">
              <a:spcBef>
                <a:spcPts val="22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algn="ctr">
              <a:spcBef>
                <a:spcPts val="22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algn="ctr">
              <a:spcBef>
                <a:spcPts val="22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algn="ctr">
              <a:spcBef>
                <a:spcPts val="22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algn="ctr">
              <a:spcBef>
                <a:spcPts val="22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algn="ctr">
              <a:spcBef>
                <a:spcPts val="22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algn="ctr">
              <a:spcBef>
                <a:spcPts val="2200"/>
              </a:spcBef>
              <a:spcAft>
                <a:spcPts val="22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55878" y="3161354"/>
            <a:ext cx="9728400" cy="12372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55878" y="654105"/>
            <a:ext cx="9728400" cy="841800"/>
          </a:xfrm>
          <a:prstGeom prst="rect">
            <a:avLst/>
          </a:prstGeom>
        </p:spPr>
        <p:txBody>
          <a:bodyPr anchorCtr="0" anchor="t" bIns="125200" lIns="125200" spcFirstLastPara="1" rIns="125200" wrap="square" tIns="125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55878" y="1693927"/>
            <a:ext cx="9728400" cy="5021400"/>
          </a:xfrm>
          <a:prstGeom prst="rect">
            <a:avLst/>
          </a:prstGeom>
        </p:spPr>
        <p:txBody>
          <a:bodyPr anchorCtr="0" anchor="t" bIns="125200" lIns="125200" spcFirstLastPara="1" rIns="125200" wrap="square" tIns="125200">
            <a:noAutofit/>
          </a:bodyPr>
          <a:lstStyle>
            <a:lvl1pPr indent="-387350" lvl="0" marL="4572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indent="-349250" lvl="1" marL="914400">
              <a:spcBef>
                <a:spcPts val="22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>
              <a:spcBef>
                <a:spcPts val="22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>
              <a:spcBef>
                <a:spcPts val="22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>
              <a:spcBef>
                <a:spcPts val="22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>
              <a:spcBef>
                <a:spcPts val="22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>
              <a:spcBef>
                <a:spcPts val="22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>
              <a:spcBef>
                <a:spcPts val="22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>
              <a:spcBef>
                <a:spcPts val="2200"/>
              </a:spcBef>
              <a:spcAft>
                <a:spcPts val="22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55878" y="654105"/>
            <a:ext cx="9728400" cy="841800"/>
          </a:xfrm>
          <a:prstGeom prst="rect">
            <a:avLst/>
          </a:prstGeom>
        </p:spPr>
        <p:txBody>
          <a:bodyPr anchorCtr="0" anchor="t" bIns="125200" lIns="125200" spcFirstLastPara="1" rIns="125200" wrap="square" tIns="125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55878" y="1693927"/>
            <a:ext cx="4566600" cy="5021400"/>
          </a:xfrm>
          <a:prstGeom prst="rect">
            <a:avLst/>
          </a:prstGeom>
        </p:spPr>
        <p:txBody>
          <a:bodyPr anchorCtr="0" anchor="t" bIns="125200" lIns="125200" spcFirstLastPara="1" rIns="125200" wrap="square" tIns="125200">
            <a:no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>
              <a:spcBef>
                <a:spcPts val="22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22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22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22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22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22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22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2200"/>
              </a:spcBef>
              <a:spcAft>
                <a:spcPts val="22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517307" y="1693927"/>
            <a:ext cx="4566600" cy="5021400"/>
          </a:xfrm>
          <a:prstGeom prst="rect">
            <a:avLst/>
          </a:prstGeom>
        </p:spPr>
        <p:txBody>
          <a:bodyPr anchorCtr="0" anchor="t" bIns="125200" lIns="125200" spcFirstLastPara="1" rIns="125200" wrap="square" tIns="125200">
            <a:no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>
              <a:spcBef>
                <a:spcPts val="22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22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22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22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22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22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22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2200"/>
              </a:spcBef>
              <a:spcAft>
                <a:spcPts val="22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55878" y="654105"/>
            <a:ext cx="9728400" cy="841800"/>
          </a:xfrm>
          <a:prstGeom prst="rect">
            <a:avLst/>
          </a:prstGeom>
        </p:spPr>
        <p:txBody>
          <a:bodyPr anchorCtr="0" anchor="t" bIns="125200" lIns="125200" spcFirstLastPara="1" rIns="125200" wrap="square" tIns="125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55878" y="816630"/>
            <a:ext cx="3206100" cy="1110600"/>
          </a:xfrm>
          <a:prstGeom prst="rect">
            <a:avLst/>
          </a:prstGeom>
        </p:spPr>
        <p:txBody>
          <a:bodyPr anchorCtr="0" anchor="b" bIns="125200" lIns="125200" spcFirstLastPara="1" rIns="125200" wrap="square" tIns="125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55878" y="2042457"/>
            <a:ext cx="3206100" cy="4673100"/>
          </a:xfrm>
          <a:prstGeom prst="rect">
            <a:avLst/>
          </a:prstGeom>
        </p:spPr>
        <p:txBody>
          <a:bodyPr anchorCtr="0" anchor="t" bIns="125200" lIns="125200" spcFirstLastPara="1" rIns="125200" wrap="square" tIns="125200">
            <a:no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30200" lvl="1" marL="914400">
              <a:spcBef>
                <a:spcPts val="22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22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22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22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22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22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22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2200"/>
              </a:spcBef>
              <a:spcAft>
                <a:spcPts val="22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59734" y="661638"/>
            <a:ext cx="7270200" cy="60129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220000" y="-184"/>
            <a:ext cx="5220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5200" lIns="125200" spcFirstLastPara="1" rIns="125200" wrap="square" tIns="125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03130" y="1812541"/>
            <a:ext cx="4618500" cy="2178600"/>
          </a:xfrm>
          <a:prstGeom prst="rect">
            <a:avLst/>
          </a:prstGeom>
        </p:spPr>
        <p:txBody>
          <a:bodyPr anchorCtr="0" anchor="b" bIns="125200" lIns="125200" spcFirstLastPara="1" rIns="125200" wrap="square" tIns="125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2pPr>
            <a:lvl3pPr lvl="2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3pPr>
            <a:lvl4pPr lvl="3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4pPr>
            <a:lvl5pPr lvl="4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5pPr>
            <a:lvl6pPr lvl="5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6pPr>
            <a:lvl7pPr lvl="6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7pPr>
            <a:lvl8pPr lvl="7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8pPr>
            <a:lvl9pPr lvl="8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03130" y="4120005"/>
            <a:ext cx="4618500" cy="1815300"/>
          </a:xfrm>
          <a:prstGeom prst="rect">
            <a:avLst/>
          </a:prstGeom>
        </p:spPr>
        <p:txBody>
          <a:bodyPr anchorCtr="0" anchor="t" bIns="125200" lIns="125200" spcFirstLastPara="1" rIns="125200" wrap="square" tIns="1252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639587" y="1064257"/>
            <a:ext cx="4381200" cy="54312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indent="-387350" lvl="0" marL="4572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indent="-349250" lvl="1" marL="914400">
              <a:spcBef>
                <a:spcPts val="22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>
              <a:spcBef>
                <a:spcPts val="22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>
              <a:spcBef>
                <a:spcPts val="22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>
              <a:spcBef>
                <a:spcPts val="22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>
              <a:spcBef>
                <a:spcPts val="22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>
              <a:spcBef>
                <a:spcPts val="22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>
              <a:spcBef>
                <a:spcPts val="22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>
              <a:spcBef>
                <a:spcPts val="2200"/>
              </a:spcBef>
              <a:spcAft>
                <a:spcPts val="22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55878" y="6218168"/>
            <a:ext cx="6849300" cy="8895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55878" y="654105"/>
            <a:ext cx="97284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25200" lIns="125200" spcFirstLastPara="1" rIns="125200" wrap="square" tIns="125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55878" y="1693927"/>
            <a:ext cx="97284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25200" lIns="125200" spcFirstLastPara="1" rIns="125200" wrap="square" tIns="125200">
            <a:noAutofit/>
          </a:bodyPr>
          <a:lstStyle>
            <a:lvl1pPr indent="-3873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1pPr>
            <a:lvl2pPr indent="-349250" lvl="1" marL="914400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2pPr>
            <a:lvl3pPr indent="-349250" lvl="2" marL="1371600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3pPr>
            <a:lvl4pPr indent="-349250" lvl="3" marL="1828800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4pPr>
            <a:lvl5pPr indent="-349250" lvl="4" marL="2286000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5pPr>
            <a:lvl6pPr indent="-349250" lvl="5" marL="2743200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6pPr>
            <a:lvl7pPr indent="-349250" lvl="6" marL="3200400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7pPr>
            <a:lvl8pPr indent="-349250" lvl="7" marL="3657600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8pPr>
            <a:lvl9pPr indent="-349250" lvl="8" marL="4114800">
              <a:lnSpc>
                <a:spcPct val="115000"/>
              </a:lnSpc>
              <a:spcBef>
                <a:spcPts val="2200"/>
              </a:spcBef>
              <a:spcAft>
                <a:spcPts val="220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673279" y="6854072"/>
            <a:ext cx="626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5200" lIns="125200" spcFirstLastPara="1" rIns="125200" wrap="square" tIns="125200">
            <a:noAutofit/>
          </a:bodyPr>
          <a:lstStyle>
            <a:lvl1pPr lvl="0" algn="r">
              <a:buNone/>
              <a:defRPr sz="1400">
                <a:solidFill>
                  <a:schemeClr val="dk2"/>
                </a:solidFill>
              </a:defRPr>
            </a:lvl1pPr>
            <a:lvl2pPr lvl="1" algn="r">
              <a:buNone/>
              <a:defRPr sz="1400">
                <a:solidFill>
                  <a:schemeClr val="dk2"/>
                </a:solidFill>
              </a:defRPr>
            </a:lvl2pPr>
            <a:lvl3pPr lvl="2" algn="r">
              <a:buNone/>
              <a:defRPr sz="1400">
                <a:solidFill>
                  <a:schemeClr val="dk2"/>
                </a:solidFill>
              </a:defRPr>
            </a:lvl3pPr>
            <a:lvl4pPr lvl="3" algn="r">
              <a:buNone/>
              <a:defRPr sz="1400">
                <a:solidFill>
                  <a:schemeClr val="dk2"/>
                </a:solidFill>
              </a:defRPr>
            </a:lvl4pPr>
            <a:lvl5pPr lvl="4" algn="r">
              <a:buNone/>
              <a:defRPr sz="1400">
                <a:solidFill>
                  <a:schemeClr val="dk2"/>
                </a:solidFill>
              </a:defRPr>
            </a:lvl5pPr>
            <a:lvl6pPr lvl="5" algn="r">
              <a:buNone/>
              <a:defRPr sz="1400">
                <a:solidFill>
                  <a:schemeClr val="dk2"/>
                </a:solidFill>
              </a:defRPr>
            </a:lvl6pPr>
            <a:lvl7pPr lvl="6" algn="r">
              <a:buNone/>
              <a:defRPr sz="1400">
                <a:solidFill>
                  <a:schemeClr val="dk2"/>
                </a:solidFill>
              </a:defRPr>
            </a:lvl7pPr>
            <a:lvl8pPr lvl="7" algn="r">
              <a:buNone/>
              <a:defRPr sz="1400">
                <a:solidFill>
                  <a:schemeClr val="dk2"/>
                </a:solidFill>
              </a:defRPr>
            </a:lvl8pPr>
            <a:lvl9pPr lvl="8" algn="r">
              <a:buNone/>
              <a:defRPr sz="14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718618" y="982527"/>
            <a:ext cx="9434347" cy="5595292"/>
            <a:chOff x="796213" y="1999100"/>
            <a:chExt cx="9367836" cy="7913014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796248" y="8660814"/>
              <a:ext cx="9367800" cy="1251300"/>
            </a:xfrm>
            <a:prstGeom prst="rect">
              <a:avLst/>
            </a:prstGeom>
            <a:solidFill>
              <a:srgbClr val="A4C2F4"/>
            </a:solidFill>
            <a:ln cap="flat" cmpd="sng" w="38100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fr" sz="1800"/>
                <a:t>RDC : </a:t>
              </a:r>
              <a:r>
                <a:rPr b="1" lang="fr" sz="1800"/>
                <a:t>Local Commercial</a:t>
              </a:r>
              <a:br>
                <a:rPr b="1" lang="fr" sz="1800"/>
              </a:br>
              <a:r>
                <a:rPr b="1" lang="fr" sz="1800"/>
                <a:t>Loyer : 1400€</a:t>
              </a:r>
              <a:endParaRPr b="1" sz="1800"/>
            </a:p>
          </p:txBody>
        </p:sp>
        <p:sp>
          <p:nvSpPr>
            <p:cNvPr id="56" name="Google Shape;56;p13"/>
            <p:cNvSpPr txBox="1"/>
            <p:nvPr/>
          </p:nvSpPr>
          <p:spPr>
            <a:xfrm>
              <a:off x="796226" y="7441609"/>
              <a:ext cx="5967300" cy="1251300"/>
            </a:xfrm>
            <a:prstGeom prst="rect">
              <a:avLst/>
            </a:prstGeom>
            <a:solidFill>
              <a:srgbClr val="C9DAF8"/>
            </a:solidFill>
            <a:ln cap="flat" cmpd="sng" w="38100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fr" sz="2000">
                  <a:solidFill>
                    <a:schemeClr val="dk1"/>
                  </a:solidFill>
                </a:rPr>
                <a:t>1</a:t>
              </a:r>
              <a:r>
                <a:rPr b="1" baseline="30000" lang="fr" sz="2000">
                  <a:solidFill>
                    <a:schemeClr val="dk1"/>
                  </a:solidFill>
                </a:rPr>
                <a:t>er</a:t>
              </a:r>
              <a:r>
                <a:rPr b="1" lang="fr" sz="2000">
                  <a:solidFill>
                    <a:schemeClr val="dk1"/>
                  </a:solidFill>
                </a:rPr>
                <a:t> étage Gauche : F4</a:t>
              </a:r>
              <a:endParaRPr b="1" sz="20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fr" sz="2000">
                  <a:solidFill>
                    <a:schemeClr val="dk1"/>
                  </a:solidFill>
                </a:rPr>
                <a:t>Loyer : 650€</a:t>
              </a:r>
              <a:endParaRPr b="1" sz="2000">
                <a:solidFill>
                  <a:schemeClr val="dk1"/>
                </a:solidFill>
              </a:endParaRPr>
            </a:p>
          </p:txBody>
        </p:sp>
        <p:sp>
          <p:nvSpPr>
            <p:cNvPr id="57" name="Google Shape;57;p13"/>
            <p:cNvSpPr txBox="1"/>
            <p:nvPr/>
          </p:nvSpPr>
          <p:spPr>
            <a:xfrm>
              <a:off x="796213" y="6222400"/>
              <a:ext cx="2983800" cy="1251300"/>
            </a:xfrm>
            <a:prstGeom prst="rect">
              <a:avLst/>
            </a:prstGeom>
            <a:solidFill>
              <a:srgbClr val="A4C2F4"/>
            </a:solidFill>
            <a:ln cap="flat" cmpd="sng" w="38100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fr" sz="2000">
                  <a:solidFill>
                    <a:schemeClr val="dk1"/>
                  </a:solidFill>
                </a:rPr>
                <a:t>2</a:t>
              </a:r>
              <a:r>
                <a:rPr b="1" baseline="30000" lang="fr" sz="2000">
                  <a:solidFill>
                    <a:schemeClr val="dk1"/>
                  </a:solidFill>
                </a:rPr>
                <a:t>ème</a:t>
              </a:r>
              <a:r>
                <a:rPr b="1" lang="fr" sz="2000">
                  <a:solidFill>
                    <a:schemeClr val="dk1"/>
                  </a:solidFill>
                </a:rPr>
                <a:t> </a:t>
              </a:r>
              <a:r>
                <a:rPr b="1" lang="fr" sz="2000">
                  <a:solidFill>
                    <a:schemeClr val="dk1"/>
                  </a:solidFill>
                </a:rPr>
                <a:t>étage Gauche : F2</a:t>
              </a:r>
              <a:br>
                <a:rPr b="1" lang="fr" sz="2000">
                  <a:solidFill>
                    <a:schemeClr val="dk1"/>
                  </a:solidFill>
                </a:rPr>
              </a:br>
              <a:r>
                <a:rPr b="1" lang="fr" sz="2000">
                  <a:solidFill>
                    <a:schemeClr val="dk1"/>
                  </a:solidFill>
                </a:rPr>
                <a:t>Loyer : 550€</a:t>
              </a:r>
              <a:endParaRPr sz="1200"/>
            </a:p>
          </p:txBody>
        </p:sp>
        <p:sp>
          <p:nvSpPr>
            <p:cNvPr id="58" name="Google Shape;58;p13"/>
            <p:cNvSpPr txBox="1"/>
            <p:nvPr/>
          </p:nvSpPr>
          <p:spPr>
            <a:xfrm>
              <a:off x="3779988" y="6222400"/>
              <a:ext cx="2983800" cy="1251300"/>
            </a:xfrm>
            <a:prstGeom prst="rect">
              <a:avLst/>
            </a:prstGeom>
            <a:solidFill>
              <a:srgbClr val="A4C2F4"/>
            </a:solidFill>
            <a:ln cap="flat" cmpd="sng" w="38100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fr" sz="2000">
                  <a:solidFill>
                    <a:schemeClr val="dk1"/>
                  </a:solidFill>
                </a:rPr>
                <a:t>2</a:t>
              </a:r>
              <a:r>
                <a:rPr b="1" baseline="30000" lang="fr" sz="2000">
                  <a:solidFill>
                    <a:schemeClr val="dk1"/>
                  </a:solidFill>
                </a:rPr>
                <a:t>ème</a:t>
              </a:r>
              <a:r>
                <a:rPr b="1" lang="fr" sz="2000">
                  <a:solidFill>
                    <a:schemeClr val="dk1"/>
                  </a:solidFill>
                </a:rPr>
                <a:t> étage Droite : F2</a:t>
              </a:r>
              <a:br>
                <a:rPr b="1" lang="fr" sz="2000">
                  <a:solidFill>
                    <a:schemeClr val="dk1"/>
                  </a:solidFill>
                </a:rPr>
              </a:br>
              <a:r>
                <a:rPr b="1" lang="fr" sz="2000">
                  <a:solidFill>
                    <a:schemeClr val="dk1"/>
                  </a:solidFill>
                </a:rPr>
                <a:t>Loyer : 550€</a:t>
              </a:r>
              <a:endParaRPr/>
            </a:p>
          </p:txBody>
        </p:sp>
        <p:sp>
          <p:nvSpPr>
            <p:cNvPr id="59" name="Google Shape;59;p13"/>
            <p:cNvSpPr txBox="1"/>
            <p:nvPr/>
          </p:nvSpPr>
          <p:spPr>
            <a:xfrm>
              <a:off x="796213" y="5003200"/>
              <a:ext cx="2983800" cy="1251300"/>
            </a:xfrm>
            <a:prstGeom prst="rect">
              <a:avLst/>
            </a:prstGeom>
            <a:solidFill>
              <a:srgbClr val="C9DAF8"/>
            </a:solidFill>
            <a:ln cap="flat" cmpd="sng" w="38100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fr" sz="2000">
                  <a:solidFill>
                    <a:schemeClr val="dk1"/>
                  </a:solidFill>
                </a:rPr>
                <a:t>3</a:t>
              </a:r>
              <a:r>
                <a:rPr b="1" baseline="30000" lang="fr" sz="2000">
                  <a:solidFill>
                    <a:schemeClr val="dk1"/>
                  </a:solidFill>
                </a:rPr>
                <a:t>ème</a:t>
              </a:r>
              <a:r>
                <a:rPr b="1" lang="fr" sz="2000">
                  <a:solidFill>
                    <a:schemeClr val="dk1"/>
                  </a:solidFill>
                </a:rPr>
                <a:t> étage Gauche : F2</a:t>
              </a:r>
              <a:br>
                <a:rPr b="1" lang="fr" sz="2000">
                  <a:solidFill>
                    <a:schemeClr val="dk1"/>
                  </a:solidFill>
                </a:rPr>
              </a:br>
              <a:r>
                <a:rPr b="1" lang="fr" sz="2000">
                  <a:solidFill>
                    <a:schemeClr val="dk1"/>
                  </a:solidFill>
                </a:rPr>
                <a:t>Loyer : 550€</a:t>
              </a:r>
              <a:endParaRPr/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3779988" y="5003200"/>
              <a:ext cx="2983800" cy="1251300"/>
            </a:xfrm>
            <a:prstGeom prst="rect">
              <a:avLst/>
            </a:prstGeom>
            <a:solidFill>
              <a:srgbClr val="C9DAF8"/>
            </a:solidFill>
            <a:ln cap="flat" cmpd="sng" w="38100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fr" sz="2000">
                  <a:solidFill>
                    <a:schemeClr val="dk1"/>
                  </a:solidFill>
                </a:rPr>
                <a:t>3</a:t>
              </a:r>
              <a:r>
                <a:rPr b="1" baseline="30000" lang="fr" sz="2000">
                  <a:solidFill>
                    <a:schemeClr val="dk1"/>
                  </a:solidFill>
                </a:rPr>
                <a:t>ème</a:t>
              </a:r>
              <a:r>
                <a:rPr b="1" lang="fr" sz="2000">
                  <a:solidFill>
                    <a:schemeClr val="dk1"/>
                  </a:solidFill>
                </a:rPr>
                <a:t> étage Droite : F2</a:t>
              </a:r>
              <a:br>
                <a:rPr b="1" lang="fr" sz="2000">
                  <a:solidFill>
                    <a:schemeClr val="dk1"/>
                  </a:solidFill>
                </a:rPr>
              </a:br>
              <a:r>
                <a:rPr b="1" lang="fr" sz="2000">
                  <a:solidFill>
                    <a:schemeClr val="dk1"/>
                  </a:solidFill>
                </a:rPr>
                <a:t>Loyer : 550€</a:t>
              </a:r>
              <a:endParaRPr/>
            </a:p>
          </p:txBody>
        </p:sp>
        <p:grpSp>
          <p:nvGrpSpPr>
            <p:cNvPr id="61" name="Google Shape;61;p13"/>
            <p:cNvGrpSpPr/>
            <p:nvPr/>
          </p:nvGrpSpPr>
          <p:grpSpPr>
            <a:xfrm>
              <a:off x="796213" y="1999100"/>
              <a:ext cx="5967500" cy="3036200"/>
              <a:chOff x="796213" y="779900"/>
              <a:chExt cx="5967500" cy="3036200"/>
            </a:xfrm>
          </p:grpSpPr>
          <p:sp>
            <p:nvSpPr>
              <p:cNvPr id="62" name="Google Shape;62;p13"/>
              <p:cNvSpPr txBox="1"/>
              <p:nvPr/>
            </p:nvSpPr>
            <p:spPr>
              <a:xfrm>
                <a:off x="796228" y="2564800"/>
                <a:ext cx="1842600" cy="1251300"/>
              </a:xfrm>
              <a:prstGeom prst="rect">
                <a:avLst/>
              </a:prstGeom>
              <a:solidFill>
                <a:srgbClr val="A4C2F4"/>
              </a:solidFill>
              <a:ln cap="flat" cmpd="sng" w="38100">
                <a:solidFill>
                  <a:srgbClr val="3C78D8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fr" sz="2000"/>
                  <a:t>Loyer : 350€</a:t>
                </a:r>
                <a:endParaRPr b="1" sz="2000"/>
              </a:p>
            </p:txBody>
          </p:sp>
          <p:sp>
            <p:nvSpPr>
              <p:cNvPr id="63" name="Google Shape;63;p13"/>
              <p:cNvSpPr txBox="1"/>
              <p:nvPr/>
            </p:nvSpPr>
            <p:spPr>
              <a:xfrm>
                <a:off x="2638825" y="2564800"/>
                <a:ext cx="2282100" cy="1251300"/>
              </a:xfrm>
              <a:prstGeom prst="rect">
                <a:avLst/>
              </a:prstGeom>
              <a:solidFill>
                <a:srgbClr val="A4C2F4"/>
              </a:solidFill>
              <a:ln cap="flat" cmpd="sng" w="38100">
                <a:solidFill>
                  <a:srgbClr val="3C78D8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b="1" lang="fr" sz="2000">
                    <a:solidFill>
                      <a:schemeClr val="dk1"/>
                    </a:solidFill>
                  </a:rPr>
                  <a:t>Loyer : 350€</a:t>
                </a:r>
                <a:endParaRPr b="1" sz="2000">
                  <a:solidFill>
                    <a:schemeClr val="dk1"/>
                  </a:solidFill>
                </a:endParaRPr>
              </a:p>
            </p:txBody>
          </p:sp>
          <p:sp>
            <p:nvSpPr>
              <p:cNvPr id="64" name="Google Shape;64;p13"/>
              <p:cNvSpPr/>
              <p:nvPr/>
            </p:nvSpPr>
            <p:spPr>
              <a:xfrm>
                <a:off x="796213" y="779900"/>
                <a:ext cx="5967300" cy="1251300"/>
              </a:xfrm>
              <a:prstGeom prst="triangle">
                <a:avLst>
                  <a:gd fmla="val 50000" name="adj"/>
                </a:avLst>
              </a:prstGeom>
              <a:solidFill>
                <a:srgbClr val="F9CB9C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" name="Google Shape;65;p13"/>
              <p:cNvSpPr txBox="1"/>
              <p:nvPr/>
            </p:nvSpPr>
            <p:spPr>
              <a:xfrm>
                <a:off x="796413" y="1395750"/>
                <a:ext cx="5967300" cy="682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fr" sz="2400"/>
                  <a:t>116 rue de Bâle</a:t>
                </a:r>
                <a:endParaRPr b="1" sz="2400"/>
              </a:p>
            </p:txBody>
          </p:sp>
          <p:sp>
            <p:nvSpPr>
              <p:cNvPr id="66" name="Google Shape;66;p13"/>
              <p:cNvSpPr txBox="1"/>
              <p:nvPr/>
            </p:nvSpPr>
            <p:spPr>
              <a:xfrm>
                <a:off x="4920928" y="2564800"/>
                <a:ext cx="1842600" cy="1251300"/>
              </a:xfrm>
              <a:prstGeom prst="rect">
                <a:avLst/>
              </a:prstGeom>
              <a:solidFill>
                <a:srgbClr val="A4C2F4"/>
              </a:solidFill>
              <a:ln cap="flat" cmpd="sng" w="38100">
                <a:solidFill>
                  <a:srgbClr val="3C78D8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fr" sz="2000"/>
                  <a:t>Loyer : 350€</a:t>
                </a:r>
                <a:endParaRPr b="1" sz="2000"/>
              </a:p>
            </p:txBody>
          </p:sp>
          <p:sp>
            <p:nvSpPr>
              <p:cNvPr id="67" name="Google Shape;67;p13"/>
              <p:cNvSpPr txBox="1"/>
              <p:nvPr/>
            </p:nvSpPr>
            <p:spPr>
              <a:xfrm>
                <a:off x="796213" y="2031200"/>
                <a:ext cx="5967300" cy="565800"/>
              </a:xfrm>
              <a:prstGeom prst="rect">
                <a:avLst/>
              </a:prstGeom>
              <a:solidFill>
                <a:srgbClr val="A4C2F4"/>
              </a:solidFill>
              <a:ln cap="flat" cmpd="sng" w="38100">
                <a:solidFill>
                  <a:srgbClr val="3C78D8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fr" sz="1800"/>
                  <a:t>4</a:t>
                </a:r>
                <a:r>
                  <a:rPr b="1" baseline="30000" lang="fr" sz="1800"/>
                  <a:t>ème</a:t>
                </a:r>
                <a:r>
                  <a:rPr b="1" lang="fr" sz="1800"/>
                  <a:t> étage : colocation</a:t>
                </a:r>
                <a:endParaRPr b="1" sz="1800"/>
              </a:p>
            </p:txBody>
          </p:sp>
        </p:grpSp>
      </p:grpSp>
      <p:sp>
        <p:nvSpPr>
          <p:cNvPr id="68" name="Google Shape;68;p13"/>
          <p:cNvSpPr txBox="1"/>
          <p:nvPr/>
        </p:nvSpPr>
        <p:spPr>
          <a:xfrm>
            <a:off x="6738975" y="4826700"/>
            <a:ext cx="3414000" cy="884700"/>
          </a:xfrm>
          <a:prstGeom prst="rect">
            <a:avLst/>
          </a:prstGeom>
          <a:solidFill>
            <a:srgbClr val="C9DAF8"/>
          </a:solidFill>
          <a:ln cap="flat" cmpd="sng" w="38100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fr" sz="2000">
                <a:solidFill>
                  <a:schemeClr val="dk1"/>
                </a:solidFill>
              </a:rPr>
              <a:t>1</a:t>
            </a:r>
            <a:r>
              <a:rPr b="1" baseline="30000" lang="fr" sz="2000">
                <a:solidFill>
                  <a:schemeClr val="dk1"/>
                </a:solidFill>
              </a:rPr>
              <a:t>er</a:t>
            </a:r>
            <a:r>
              <a:rPr b="1" lang="fr" sz="2000">
                <a:solidFill>
                  <a:schemeClr val="dk1"/>
                </a:solidFill>
              </a:rPr>
              <a:t> étage : F3</a:t>
            </a:r>
            <a:endParaRPr b="1" sz="20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000">
                <a:solidFill>
                  <a:schemeClr val="dk1"/>
                </a:solidFill>
              </a:rPr>
              <a:t>Loyer : 600€</a:t>
            </a:r>
            <a:endParaRPr sz="1100"/>
          </a:p>
        </p:txBody>
      </p:sp>
      <p:grpSp>
        <p:nvGrpSpPr>
          <p:cNvPr id="69" name="Google Shape;69;p13"/>
          <p:cNvGrpSpPr/>
          <p:nvPr/>
        </p:nvGrpSpPr>
        <p:grpSpPr>
          <a:xfrm>
            <a:off x="6738976" y="3908633"/>
            <a:ext cx="3414007" cy="918063"/>
            <a:chOff x="796213" y="779900"/>
            <a:chExt cx="5967500" cy="1298350"/>
          </a:xfrm>
        </p:grpSpPr>
        <p:sp>
          <p:nvSpPr>
            <p:cNvPr id="70" name="Google Shape;70;p13"/>
            <p:cNvSpPr/>
            <p:nvPr/>
          </p:nvSpPr>
          <p:spPr>
            <a:xfrm>
              <a:off x="796213" y="779900"/>
              <a:ext cx="5967300" cy="1251300"/>
            </a:xfrm>
            <a:prstGeom prst="triangle">
              <a:avLst>
                <a:gd fmla="val 50000" name="adj"/>
              </a:avLst>
            </a:prstGeom>
            <a:solidFill>
              <a:srgbClr val="F9CB9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796413" y="1395750"/>
              <a:ext cx="5967300" cy="68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fr" sz="2400"/>
                <a:t>116B rue de Bâle</a:t>
              </a:r>
              <a:endParaRPr b="1" sz="2400"/>
            </a:p>
          </p:txBody>
        </p:sp>
      </p:grpSp>
      <p:sp>
        <p:nvSpPr>
          <p:cNvPr id="72" name="Google Shape;72;p13"/>
          <p:cNvSpPr txBox="1"/>
          <p:nvPr/>
        </p:nvSpPr>
        <p:spPr>
          <a:xfrm rot="-5400000">
            <a:off x="-783925" y="4208850"/>
            <a:ext cx="2574900" cy="430200"/>
          </a:xfrm>
          <a:prstGeom prst="rect">
            <a:avLst/>
          </a:prstGeom>
          <a:solidFill>
            <a:srgbClr val="93C47D"/>
          </a:solidFill>
          <a:ln cap="flat" cmpd="sng" w="38100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fr">
                <a:solidFill>
                  <a:schemeClr val="dk1"/>
                </a:solidFill>
              </a:rPr>
              <a:t>Panneau publicitaire : 200€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